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09" y="1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47CD-59E3-43FA-9627-3048EB18F83F}" type="datetimeFigureOut">
              <a:rPr lang="en-CA" smtClean="0"/>
              <a:t>2016/08/04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07C1-A510-4306-A172-BEDA42269FD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0" y="78751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+mj-lt"/>
                <a:cs typeface="Times New Roman" pitchFamily="18" charset="0"/>
              </a:rPr>
              <a:t>Enteral</a:t>
            </a:r>
            <a:r>
              <a:rPr lang="en-US" sz="2000" b="1" dirty="0" smtClean="0">
                <a:latin typeface="+mj-lt"/>
                <a:cs typeface="Times New Roman" pitchFamily="18" charset="0"/>
              </a:rPr>
              <a:t> Feeding Protocol</a:t>
            </a:r>
            <a:endParaRPr lang="en-CA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060848" y="1259632"/>
            <a:ext cx="2736304" cy="688975"/>
          </a:xfrm>
          <a:prstGeom prst="flowChartAlternateProcess">
            <a:avLst/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Start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Enteral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Nutrition as soon as possible  after burn injury, preferably within 24 hrs of burn injury, if possible</a:t>
            </a:r>
            <a:endParaRPr kumimoji="0" lang="en-C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060848" y="2627784"/>
            <a:ext cx="2736304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Elevate HOB to 45 degrees, if possible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>
            <a:stCxn id="1027" idx="2"/>
            <a:endCxn id="1028" idx="0"/>
          </p:cNvCxnSpPr>
          <p:nvPr/>
        </p:nvCxnSpPr>
        <p:spPr>
          <a:xfrm>
            <a:off x="3429000" y="1948607"/>
            <a:ext cx="0" cy="6791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060848" y="3635896"/>
            <a:ext cx="2736304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If gastric feeding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check GRVs q 4 hrs.</a:t>
            </a:r>
          </a:p>
        </p:txBody>
      </p:sp>
      <p:cxnSp>
        <p:nvCxnSpPr>
          <p:cNvPr id="13" name="Straight Arrow Connector 12"/>
          <p:cNvCxnSpPr>
            <a:stCxn id="1028" idx="2"/>
            <a:endCxn id="1029" idx="0"/>
          </p:cNvCxnSpPr>
          <p:nvPr/>
        </p:nvCxnSpPr>
        <p:spPr>
          <a:xfrm>
            <a:off x="3429000" y="2981796"/>
            <a:ext cx="0" cy="6541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770484" y="4572000"/>
            <a:ext cx="3314700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Is the GRV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&gt; 250 </a:t>
            </a:r>
            <a:r>
              <a:rPr kumimoji="0" lang="en-CA" sz="11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mls</a:t>
            </a: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2708920" y="4305672"/>
            <a:ext cx="1440160" cy="914400"/>
          </a:xfrm>
          <a:prstGeom prst="diamon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770484" y="5869409"/>
            <a:ext cx="3314700" cy="358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Is this the 1</a:t>
            </a:r>
            <a:r>
              <a:rPr kumimoji="0" lang="en-CA" sz="11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</a:t>
            </a: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GRV &gt; 250 ml*?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2708920" y="5673824"/>
            <a:ext cx="1440160" cy="914400"/>
          </a:xfrm>
          <a:prstGeom prst="diamond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stCxn id="1029" idx="2"/>
            <a:endCxn id="19" idx="0"/>
          </p:cNvCxnSpPr>
          <p:nvPr/>
        </p:nvCxnSpPr>
        <p:spPr>
          <a:xfrm>
            <a:off x="3429000" y="3995936"/>
            <a:ext cx="0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2"/>
            <a:endCxn id="21" idx="0"/>
          </p:cNvCxnSpPr>
          <p:nvPr/>
        </p:nvCxnSpPr>
        <p:spPr>
          <a:xfrm>
            <a:off x="3429000" y="5220072"/>
            <a:ext cx="0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797152" y="4387651"/>
            <a:ext cx="1800200" cy="760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1)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Refeed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gastric residual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2) Continue with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Enteral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Nutrition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19" idx="3"/>
          </p:cNvCxnSpPr>
          <p:nvPr/>
        </p:nvCxnSpPr>
        <p:spPr>
          <a:xfrm flipV="1">
            <a:off x="4149080" y="4757887"/>
            <a:ext cx="648072" cy="4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476672" y="7092280"/>
            <a:ext cx="2808312" cy="9361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1)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Refeed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GRV to 400ml max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and discard the rest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2) Start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Maxeran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10mg IV q 6 hrs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3) Continue with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Enteral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Nutrition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3573016" y="7092280"/>
            <a:ext cx="3096344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This is a rechecked residual &gt;250 </a:t>
            </a:r>
            <a:r>
              <a:rPr kumimoji="0" lang="en-CA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mls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endParaRPr kumimoji="0" lang="en-C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1) Discard the residual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2) Continue with Motility agents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3) Switch to SMALL BOWEL FEEDING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4) Restart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Enteral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Nutrition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  <a:cs typeface="Arial" pitchFamily="34" charset="0"/>
              </a:rPr>
              <a:t>5) Monitor </a:t>
            </a:r>
            <a:r>
              <a:rPr lang="en-US" sz="1200" dirty="0" err="1">
                <a:latin typeface="Calibri" pitchFamily="34" charset="0"/>
                <a:cs typeface="Arial" pitchFamily="34" charset="0"/>
              </a:rPr>
              <a:t>e</a:t>
            </a:r>
            <a:r>
              <a:rPr lang="en-US" sz="1200" dirty="0" err="1" smtClean="0">
                <a:latin typeface="Calibri" pitchFamily="34" charset="0"/>
                <a:cs typeface="Arial" pitchFamily="34" charset="0"/>
              </a:rPr>
              <a:t>nteral</a:t>
            </a:r>
            <a:r>
              <a:rPr lang="en-US" sz="1200" dirty="0" smtClean="0">
                <a:latin typeface="Calibri" pitchFamily="34" charset="0"/>
                <a:cs typeface="Arial" pitchFamily="34" charset="0"/>
              </a:rPr>
              <a:t> nutrition tolerance, but do not monitor GRVs if small bowel feeding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Elbow Connector 31"/>
          <p:cNvCxnSpPr>
            <a:stCxn id="21" idx="2"/>
            <a:endCxn id="1033" idx="0"/>
          </p:cNvCxnSpPr>
          <p:nvPr/>
        </p:nvCxnSpPr>
        <p:spPr>
          <a:xfrm rot="5400000">
            <a:off x="2402886" y="6066166"/>
            <a:ext cx="504056" cy="1548172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1" idx="2"/>
            <a:endCxn id="1034" idx="0"/>
          </p:cNvCxnSpPr>
          <p:nvPr/>
        </p:nvCxnSpPr>
        <p:spPr>
          <a:xfrm rot="16200000" flipH="1">
            <a:off x="4023066" y="5994158"/>
            <a:ext cx="504056" cy="1692188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7270" y="6588224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999358" y="5313784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149080" y="6588224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223494" y="4521696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hape 42"/>
          <p:cNvCxnSpPr>
            <a:stCxn id="1032" idx="0"/>
            <a:endCxn id="1029" idx="3"/>
          </p:cNvCxnSpPr>
          <p:nvPr/>
        </p:nvCxnSpPr>
        <p:spPr>
          <a:xfrm rot="16200000" flipV="1">
            <a:off x="4961335" y="3651734"/>
            <a:ext cx="571735" cy="900100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033" idx="1"/>
            <a:endCxn id="1029" idx="1"/>
          </p:cNvCxnSpPr>
          <p:nvPr/>
        </p:nvCxnSpPr>
        <p:spPr>
          <a:xfrm rot="10800000" flipH="1">
            <a:off x="476672" y="3815916"/>
            <a:ext cx="1584176" cy="3744416"/>
          </a:xfrm>
          <a:prstGeom prst="bentConnector3">
            <a:avLst>
              <a:gd name="adj1" fmla="val -14430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686800"/>
            <a:ext cx="6858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* Gastric residual volume (GRV) of 250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mls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is the minimum threshold volume. Volumes higher than 250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mls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are acceptable if allowed  at the individual site.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085184" y="1259632"/>
            <a:ext cx="1584176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WATER FLUSHES: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Flush tube with at least 10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mls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of sterile water: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-q4hrs during feedings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-after aspiration for GRVs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-before and after meds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BLOCKED TUBE: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Pancrealipase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8000 units, with crushed Na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Bicarb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500mg in 5ml warm water via feeding tube as</a:t>
            </a:r>
            <a:r>
              <a:rPr kumimoji="0" lang="en-CA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needed.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88640" y="1259632"/>
            <a:ext cx="165618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STOP </a:t>
            </a:r>
            <a:r>
              <a:rPr kumimoji="0" lang="en-CA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enteral</a:t>
            </a:r>
            <a:r>
              <a:rPr kumimoji="0" lang="en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nutrition if the patient develops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bowel obstruction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-bowel perforation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-paralytic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ileus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Y:\06-ACTIVE STUDIES\RE-ENERGIZE Definitive\STUDY PROCEDURES\Logos\RE_Logo small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9" y="107504"/>
            <a:ext cx="1527989" cy="66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247</Words>
  <Application>Microsoft Office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Margot Lemieux</dc:creator>
  <cp:lastModifiedBy>Dansereau, Maureen</cp:lastModifiedBy>
  <cp:revision>3</cp:revision>
  <cp:lastPrinted>2016-08-04T20:22:54Z</cp:lastPrinted>
  <dcterms:created xsi:type="dcterms:W3CDTF">2015-11-10T13:34:38Z</dcterms:created>
  <dcterms:modified xsi:type="dcterms:W3CDTF">2016-08-04T20:29:49Z</dcterms:modified>
</cp:coreProperties>
</file>